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76" r:id="rId2"/>
    <p:sldId id="377" r:id="rId3"/>
    <p:sldId id="386" r:id="rId4"/>
    <p:sldId id="389" r:id="rId5"/>
    <p:sldId id="390" r:id="rId6"/>
    <p:sldId id="391" r:id="rId7"/>
    <p:sldId id="392" r:id="rId8"/>
    <p:sldId id="393" r:id="rId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5647" userDrawn="1">
          <p15:clr>
            <a:srgbClr val="A4A3A4"/>
          </p15:clr>
        </p15:guide>
        <p15:guide id="3" pos="36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A50021"/>
    <a:srgbClr val="FF00FF"/>
    <a:srgbClr val="33CCFF"/>
    <a:srgbClr val="E6E6E6"/>
    <a:srgbClr val="B4D0DA"/>
    <a:srgbClr val="CCCCFF"/>
    <a:srgbClr val="034334"/>
    <a:srgbClr val="738799"/>
    <a:srgbClr val="022C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82" autoAdjust="0"/>
    <p:restoredTop sz="94660"/>
  </p:normalViewPr>
  <p:slideViewPr>
    <p:cSldViewPr>
      <p:cViewPr>
        <p:scale>
          <a:sx n="140" d="100"/>
          <a:sy n="140" d="100"/>
        </p:scale>
        <p:origin x="-960" y="-132"/>
      </p:cViewPr>
      <p:guideLst>
        <p:guide orient="horz" pos="1620"/>
        <p:guide pos="5647"/>
        <p:guide pos="365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3A234-08A9-4242-9FD4-E230B2D01B80}" type="datetimeFigureOut">
              <a:rPr lang="ru-RU" smtClean="0"/>
              <a:t>05.08.2026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A1BD7-5962-49B0-92C7-B771C9DB5F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2745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A1BD7-5962-49B0-92C7-B771C9DB5F04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7019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A1BD7-5962-49B0-92C7-B771C9DB5F04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0153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A1BD7-5962-49B0-92C7-B771C9DB5F04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0153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A1BD7-5962-49B0-92C7-B771C9DB5F04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0153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05.08.2026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05.08.2026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05.08.2026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40000"/>
                <a:lumOff val="60000"/>
              </a:schemeClr>
            </a:gs>
            <a:gs pos="20000">
              <a:srgbClr val="D4DEFF"/>
            </a:gs>
            <a:gs pos="100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755576" y="1707654"/>
            <a:ext cx="7920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предоставлении органами записи </a:t>
            </a:r>
            <a:endParaRPr lang="ru-RU" sz="2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актов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гражданского состояния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Ленинградской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мер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региональной поддержки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молодым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семьям и семьям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детьми»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0" y="1203598"/>
            <a:ext cx="9144000" cy="18002"/>
          </a:xfrm>
          <a:prstGeom prst="line">
            <a:avLst/>
          </a:prstGeom>
          <a:ln w="11430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0"/>
            <a:ext cx="936104" cy="929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699542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записи актов гражданского состояния Ленинградской области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96136" y="3867894"/>
            <a:ext cx="31678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управления</a:t>
            </a:r>
          </a:p>
          <a:p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Куликова Ольга Леонидовна</a:t>
            </a:r>
          </a:p>
        </p:txBody>
      </p:sp>
    </p:spTree>
    <p:extLst>
      <p:ext uri="{BB962C8B-B14F-4D97-AF65-F5344CB8AC3E}">
        <p14:creationId xmlns:p14="http://schemas.microsoft.com/office/powerpoint/2010/main" val="175602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40000"/>
                <a:lumOff val="60000"/>
              </a:schemeClr>
            </a:gs>
            <a:gs pos="20000">
              <a:srgbClr val="D4DEFF"/>
            </a:gs>
            <a:gs pos="95000">
              <a:schemeClr val="bg1"/>
            </a:gs>
            <a:gs pos="54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1196" y="127105"/>
            <a:ext cx="54600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записи актов гражданского состояния Ленинградской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-35548" y="536322"/>
            <a:ext cx="9144000" cy="18002"/>
          </a:xfrm>
          <a:prstGeom prst="line">
            <a:avLst/>
          </a:prstGeom>
          <a:ln w="11430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2" descr="https://lenobl.ru/media/uploads/userfiles/2019/10/03/Gerb_Lenoblast_JjS8XT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933" b="90000" l="23067" r="76467">
                        <a14:foregroundMark x1="29800" y1="31000" x2="29800" y2="31000"/>
                        <a14:foregroundMark x1="38933" y1="32000" x2="38933" y2="32000"/>
                        <a14:foregroundMark x1="48400" y1="31867" x2="48400" y2="31867"/>
                        <a14:foregroundMark x1="56733" y1="32800" x2="56733" y2="32800"/>
                        <a14:foregroundMark x1="62600" y1="33333" x2="62600" y2="33333"/>
                        <a14:foregroundMark x1="69933" y1="32933" x2="69933" y2="32933"/>
                        <a14:foregroundMark x1="72267" y1="28533" x2="72267" y2="28533"/>
                        <a14:foregroundMark x1="65133" y1="28400" x2="65133" y2="28400"/>
                        <a14:foregroundMark x1="57400" y1="28400" x2="57400" y2="28400"/>
                        <a14:foregroundMark x1="48800" y1="28800" x2="48800" y2="28800"/>
                        <a14:foregroundMark x1="41933" y1="28267" x2="41933" y2="28267"/>
                        <a14:foregroundMark x1="36067" y1="27600" x2="36067" y2="27600"/>
                        <a14:foregroundMark x1="27067" y1="28533" x2="27067" y2="28533"/>
                        <a14:foregroundMark x1="29533" y1="23933" x2="29533" y2="23933"/>
                        <a14:foregroundMark x1="38800" y1="23800" x2="38800" y2="23800"/>
                        <a14:foregroundMark x1="46467" y1="23533" x2="46467" y2="23533"/>
                        <a14:foregroundMark x1="54267" y1="23933" x2="54267" y2="23933"/>
                        <a14:foregroundMark x1="62000" y1="24067" x2="62000" y2="24067"/>
                        <a14:foregroundMark x1="70600" y1="24333" x2="70600" y2="24333"/>
                        <a14:foregroundMark x1="68200" y1="27333" x2="68200" y2="27333"/>
                        <a14:foregroundMark x1="74333" y1="27467" x2="74333" y2="27467"/>
                        <a14:foregroundMark x1="59133" y1="28267" x2="59133" y2="28267"/>
                        <a14:foregroundMark x1="52467" y1="27200" x2="52467" y2="27200"/>
                        <a14:foregroundMark x1="43733" y1="28000" x2="43733" y2="28000"/>
                        <a14:foregroundMark x1="39667" y1="28267" x2="39667" y2="28267"/>
                        <a14:foregroundMark x1="31333" y1="29400" x2="31333" y2="29400"/>
                        <a14:foregroundMark x1="31733" y1="28000" x2="31733" y2="28000"/>
                        <a14:foregroundMark x1="26933" y1="27867" x2="26933" y2="27867"/>
                        <a14:foregroundMark x1="28733" y1="31400" x2="28733" y2="31400"/>
                        <a14:foregroundMark x1="25467" y1="32667" x2="25467" y2="32667"/>
                        <a14:foregroundMark x1="36667" y1="32000" x2="36667" y2="32000"/>
                        <a14:foregroundMark x1="46200" y1="33067" x2="46200" y2="33067"/>
                        <a14:foregroundMark x1="53867" y1="32667" x2="53867" y2="32667"/>
                        <a14:foregroundMark x1="62133" y1="32267" x2="62133" y2="32267"/>
                        <a14:foregroundMark x1="68333" y1="32533" x2="68333" y2="32533"/>
                        <a14:foregroundMark x1="75133" y1="32133" x2="75133" y2="32133"/>
                        <a14:foregroundMark x1="67333" y1="64867" x2="67333" y2="64867"/>
                        <a14:foregroundMark x1="53867" y1="56267" x2="53867" y2="56267"/>
                        <a14:foregroundMark x1="68200" y1="56533" x2="68200" y2="56533"/>
                        <a14:foregroundMark x1="59000" y1="70200" x2="59000" y2="70200"/>
                        <a14:foregroundMark x1="60533" y1="61333" x2="60533" y2="61333"/>
                        <a14:foregroundMark x1="49600" y1="53533" x2="49600" y2="53533"/>
                        <a14:foregroundMark x1="42800" y1="49467" x2="42800" y2="49467"/>
                        <a14:foregroundMark x1="35133" y1="39067" x2="35133" y2="39067"/>
                        <a14:foregroundMark x1="29933" y1="40600" x2="29933" y2="40600"/>
                        <a14:foregroundMark x1="37867" y1="46467" x2="37867" y2="46467"/>
                        <a14:foregroundMark x1="34200" y1="45467" x2="34200" y2="45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71"/>
            <a:ext cx="539552" cy="53955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7021" y="3939902"/>
            <a:ext cx="5691465" cy="542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latin typeface="Times New Roman"/>
              <a:ea typeface="Calibri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</a:rPr>
              <a:t>В </a:t>
            </a:r>
            <a:r>
              <a:rPr lang="ru-RU" sz="1400" dirty="0">
                <a:latin typeface="Times New Roman"/>
                <a:ea typeface="Calibri"/>
              </a:rPr>
              <a:t>2025 году </a:t>
            </a:r>
            <a:r>
              <a:rPr lang="ru-RU" sz="1400" dirty="0" smtClean="0">
                <a:latin typeface="Times New Roman"/>
                <a:ea typeface="Calibri"/>
              </a:rPr>
              <a:t>органами ЗАГС и МФЦ </a:t>
            </a:r>
            <a:r>
              <a:rPr lang="ru-RU" sz="1400" b="1" dirty="0" smtClean="0">
                <a:latin typeface="Times New Roman"/>
                <a:ea typeface="Calibri"/>
              </a:rPr>
              <a:t>вручено  </a:t>
            </a:r>
            <a:r>
              <a:rPr lang="ru-RU" sz="1400" b="1" dirty="0">
                <a:latin typeface="Times New Roman"/>
                <a:ea typeface="Calibri"/>
              </a:rPr>
              <a:t>11 705 </a:t>
            </a:r>
            <a:r>
              <a:rPr lang="ru-RU" sz="1400" dirty="0">
                <a:latin typeface="Times New Roman"/>
                <a:ea typeface="Calibri"/>
              </a:rPr>
              <a:t>П</a:t>
            </a:r>
            <a:r>
              <a:rPr lang="ru-RU" sz="1400" dirty="0" smtClean="0">
                <a:latin typeface="Times New Roman"/>
                <a:ea typeface="Calibri"/>
              </a:rPr>
              <a:t>амятных медалей</a:t>
            </a:r>
            <a:endParaRPr lang="ru-RU" sz="1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455" y="687777"/>
            <a:ext cx="2880320" cy="4213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:\Users\ia_kuznetsova\Desktop\соцсети\100 лет\photo_2026-01-26_15-14-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441" y="1563256"/>
            <a:ext cx="3566362" cy="237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5760" y="627534"/>
            <a:ext cx="5930314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ru-RU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Памятная медаль </a:t>
            </a:r>
          </a:p>
          <a:p>
            <a:pPr lvl="0" algn="ctr">
              <a:lnSpc>
                <a:spcPct val="107000"/>
              </a:lnSpc>
            </a:pPr>
            <a:r>
              <a:rPr lang="ru-RU" b="1" dirty="0">
                <a:solidFill>
                  <a:prstClr val="black"/>
                </a:solidFill>
                <a:latin typeface="Times New Roman"/>
                <a:ea typeface="Calibri"/>
              </a:rPr>
              <a:t>«Родившемуся на героической</a:t>
            </a: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Calibri"/>
              </a:rPr>
              <a:t>Ленинградской земле</a:t>
            </a: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</a:rPr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301845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40000"/>
                <a:lumOff val="60000"/>
              </a:schemeClr>
            </a:gs>
            <a:gs pos="6000">
              <a:srgbClr val="D4DEFF"/>
            </a:gs>
            <a:gs pos="22000">
              <a:srgbClr val="D4DEFF"/>
            </a:gs>
            <a:gs pos="58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1196" y="127105"/>
            <a:ext cx="54600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записи актов гражданского состояния Ленинградской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22936" y="517379"/>
            <a:ext cx="9144000" cy="18002"/>
          </a:xfrm>
          <a:prstGeom prst="line">
            <a:avLst/>
          </a:prstGeom>
          <a:ln w="11430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2" descr="https://lenobl.ru/media/uploads/userfiles/2019/10/03/Gerb_Lenoblast_JjS8XT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933" b="90000" l="23067" r="76467">
                        <a14:foregroundMark x1="29800" y1="31000" x2="29800" y2="31000"/>
                        <a14:foregroundMark x1="38933" y1="32000" x2="38933" y2="32000"/>
                        <a14:foregroundMark x1="48400" y1="31867" x2="48400" y2="31867"/>
                        <a14:foregroundMark x1="56733" y1="32800" x2="56733" y2="32800"/>
                        <a14:foregroundMark x1="62600" y1="33333" x2="62600" y2="33333"/>
                        <a14:foregroundMark x1="69933" y1="32933" x2="69933" y2="32933"/>
                        <a14:foregroundMark x1="72267" y1="28533" x2="72267" y2="28533"/>
                        <a14:foregroundMark x1="65133" y1="28400" x2="65133" y2="28400"/>
                        <a14:foregroundMark x1="57400" y1="28400" x2="57400" y2="28400"/>
                        <a14:foregroundMark x1="48800" y1="28800" x2="48800" y2="28800"/>
                        <a14:foregroundMark x1="41933" y1="28267" x2="41933" y2="28267"/>
                        <a14:foregroundMark x1="36067" y1="27600" x2="36067" y2="27600"/>
                        <a14:foregroundMark x1="27067" y1="28533" x2="27067" y2="28533"/>
                        <a14:foregroundMark x1="29533" y1="23933" x2="29533" y2="23933"/>
                        <a14:foregroundMark x1="38800" y1="23800" x2="38800" y2="23800"/>
                        <a14:foregroundMark x1="46467" y1="23533" x2="46467" y2="23533"/>
                        <a14:foregroundMark x1="54267" y1="23933" x2="54267" y2="23933"/>
                        <a14:foregroundMark x1="62000" y1="24067" x2="62000" y2="24067"/>
                        <a14:foregroundMark x1="70600" y1="24333" x2="70600" y2="24333"/>
                        <a14:foregroundMark x1="68200" y1="27333" x2="68200" y2="27333"/>
                        <a14:foregroundMark x1="74333" y1="27467" x2="74333" y2="27467"/>
                        <a14:foregroundMark x1="59133" y1="28267" x2="59133" y2="28267"/>
                        <a14:foregroundMark x1="52467" y1="27200" x2="52467" y2="27200"/>
                        <a14:foregroundMark x1="43733" y1="28000" x2="43733" y2="28000"/>
                        <a14:foregroundMark x1="39667" y1="28267" x2="39667" y2="28267"/>
                        <a14:foregroundMark x1="31333" y1="29400" x2="31333" y2="29400"/>
                        <a14:foregroundMark x1="31733" y1="28000" x2="31733" y2="28000"/>
                        <a14:foregroundMark x1="26933" y1="27867" x2="26933" y2="27867"/>
                        <a14:foregroundMark x1="28733" y1="31400" x2="28733" y2="31400"/>
                        <a14:foregroundMark x1="25467" y1="32667" x2="25467" y2="32667"/>
                        <a14:foregroundMark x1="36667" y1="32000" x2="36667" y2="32000"/>
                        <a14:foregroundMark x1="46200" y1="33067" x2="46200" y2="33067"/>
                        <a14:foregroundMark x1="53867" y1="32667" x2="53867" y2="32667"/>
                        <a14:foregroundMark x1="62133" y1="32267" x2="62133" y2="32267"/>
                        <a14:foregroundMark x1="68333" y1="32533" x2="68333" y2="32533"/>
                        <a14:foregroundMark x1="75133" y1="32133" x2="75133" y2="32133"/>
                        <a14:foregroundMark x1="67333" y1="64867" x2="67333" y2="64867"/>
                        <a14:foregroundMark x1="53867" y1="56267" x2="53867" y2="56267"/>
                        <a14:foregroundMark x1="68200" y1="56533" x2="68200" y2="56533"/>
                        <a14:foregroundMark x1="59000" y1="70200" x2="59000" y2="70200"/>
                        <a14:foregroundMark x1="60533" y1="61333" x2="60533" y2="61333"/>
                        <a14:foregroundMark x1="49600" y1="53533" x2="49600" y2="53533"/>
                        <a14:foregroundMark x1="42800" y1="49467" x2="42800" y2="49467"/>
                        <a14:foregroundMark x1="35133" y1="39067" x2="35133" y2="39067"/>
                        <a14:foregroundMark x1="29933" y1="40600" x2="29933" y2="40600"/>
                        <a14:foregroundMark x1="37867" y1="46467" x2="37867" y2="46467"/>
                        <a14:foregroundMark x1="34200" y1="45467" x2="34200" y2="45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71"/>
            <a:ext cx="539552" cy="53955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8" r="2028" b="7479"/>
          <a:stretch/>
        </p:blipFill>
        <p:spPr bwMode="auto">
          <a:xfrm>
            <a:off x="5796136" y="2211710"/>
            <a:ext cx="3204531" cy="2810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54757" y="771550"/>
            <a:ext cx="3880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/>
                <a:ea typeface="Calibri"/>
              </a:rPr>
              <a:t>Акция </a:t>
            </a:r>
            <a:r>
              <a:rPr lang="ru-RU" b="1" dirty="0">
                <a:latin typeface="Times New Roman"/>
                <a:ea typeface="Calibri"/>
              </a:rPr>
              <a:t>«Подарок новорожденному»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45189" y="2189671"/>
            <a:ext cx="5315702" cy="2166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u="sng" dirty="0" smtClean="0">
                <a:latin typeface="Times New Roman"/>
                <a:ea typeface="Calibri"/>
              </a:rPr>
              <a:t>Состав </a:t>
            </a:r>
            <a:r>
              <a:rPr lang="ru-RU" sz="1400" b="1" u="sng" dirty="0">
                <a:latin typeface="Times New Roman"/>
                <a:ea typeface="Calibri"/>
              </a:rPr>
              <a:t>Подарочного </a:t>
            </a:r>
            <a:r>
              <a:rPr lang="ru-RU" sz="1400" b="1" u="sng" dirty="0" smtClean="0">
                <a:latin typeface="Times New Roman"/>
                <a:ea typeface="Calibri"/>
              </a:rPr>
              <a:t>набора</a:t>
            </a:r>
            <a:r>
              <a:rPr lang="ru-RU" sz="1400" spc="25" dirty="0" smtClean="0">
                <a:latin typeface="Times New Roman"/>
                <a:ea typeface="Calibri"/>
              </a:rPr>
              <a:t>: 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</a:rPr>
              <a:t>• одеяло </a:t>
            </a:r>
            <a:r>
              <a:rPr lang="ru-RU" sz="1400" dirty="0">
                <a:latin typeface="Times New Roman"/>
                <a:ea typeface="Calibri"/>
              </a:rPr>
              <a:t>байковое; </a:t>
            </a:r>
            <a:endParaRPr lang="ru-RU" sz="1400" dirty="0" smtClean="0">
              <a:latin typeface="Times New Roman"/>
              <a:ea typeface="Calibri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</a:rPr>
              <a:t>• комплект </a:t>
            </a:r>
            <a:r>
              <a:rPr lang="ru-RU" sz="1400" dirty="0">
                <a:latin typeface="Times New Roman"/>
                <a:ea typeface="Calibri"/>
              </a:rPr>
              <a:t>детского постельного белья; </a:t>
            </a:r>
            <a:endParaRPr lang="ru-RU" sz="1400" dirty="0" smtClean="0">
              <a:latin typeface="Times New Roman"/>
              <a:ea typeface="Calibri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</a:rPr>
              <a:t>• костюм-слип </a:t>
            </a:r>
            <a:r>
              <a:rPr lang="ru-RU" sz="1400" dirty="0">
                <a:latin typeface="Times New Roman"/>
                <a:ea typeface="Calibri"/>
              </a:rPr>
              <a:t>детский на кнопках и шапочка; </a:t>
            </a:r>
            <a:endParaRPr lang="ru-RU" sz="1400" dirty="0" smtClean="0">
              <a:latin typeface="Times New Roman"/>
              <a:ea typeface="Calibri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</a:rPr>
              <a:t>• костюм </a:t>
            </a:r>
            <a:r>
              <a:rPr lang="ru-RU" sz="1400" dirty="0">
                <a:latin typeface="Times New Roman"/>
                <a:ea typeface="Calibri"/>
              </a:rPr>
              <a:t>трикотажный в комплекте: комбинезон, шапочка и пинетки; </a:t>
            </a:r>
            <a:endParaRPr lang="ru-RU" sz="1400" dirty="0" smtClean="0">
              <a:latin typeface="Times New Roman"/>
              <a:ea typeface="Calibri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</a:rPr>
              <a:t>• комбинезон </a:t>
            </a:r>
            <a:r>
              <a:rPr lang="ru-RU" sz="1400" dirty="0">
                <a:latin typeface="Times New Roman"/>
                <a:ea typeface="Calibri"/>
              </a:rPr>
              <a:t>утепленный; </a:t>
            </a:r>
            <a:endParaRPr lang="ru-RU" sz="1400" dirty="0" smtClean="0">
              <a:latin typeface="Times New Roman"/>
              <a:ea typeface="Calibri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spc="25" dirty="0" smtClean="0">
                <a:latin typeface="Times New Roman"/>
                <a:ea typeface="Calibri"/>
              </a:rPr>
              <a:t>• игрушки</a:t>
            </a:r>
            <a:r>
              <a:rPr lang="ru-RU" sz="1400" spc="25" dirty="0">
                <a:latin typeface="Times New Roman"/>
                <a:ea typeface="Calibri"/>
              </a:rPr>
              <a:t>, полотенце, </a:t>
            </a:r>
            <a:r>
              <a:rPr lang="ru-RU" sz="1400" spc="25" dirty="0" smtClean="0">
                <a:latin typeface="Times New Roman"/>
                <a:ea typeface="Calibri"/>
              </a:rPr>
              <a:t>подгузники, иные средства гигиены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spc="25" dirty="0" smtClean="0">
                <a:latin typeface="Times New Roman"/>
                <a:ea typeface="Calibri"/>
              </a:rPr>
              <a:t>• </a:t>
            </a:r>
            <a:r>
              <a:rPr lang="ru-RU" sz="1400" dirty="0" smtClean="0">
                <a:latin typeface="Times New Roman"/>
                <a:ea typeface="Calibri"/>
              </a:rPr>
              <a:t>альбом-книга </a:t>
            </a:r>
            <a:r>
              <a:rPr lang="ru-RU" sz="1400" dirty="0">
                <a:latin typeface="Times New Roman"/>
                <a:ea typeface="Calibri"/>
              </a:rPr>
              <a:t>для записей и фото памятных </a:t>
            </a:r>
            <a:r>
              <a:rPr lang="ru-RU" sz="1400" dirty="0" smtClean="0">
                <a:latin typeface="Times New Roman"/>
                <a:ea typeface="Calibri"/>
              </a:rPr>
              <a:t>событий</a:t>
            </a: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355728"/>
            <a:ext cx="46274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/>
                <a:ea typeface="Calibri"/>
              </a:rPr>
              <a:t>Акция «Подарок новорожденному» действует </a:t>
            </a:r>
            <a:r>
              <a:rPr lang="ru-RU" sz="1400" b="1" dirty="0" smtClean="0">
                <a:latin typeface="Times New Roman"/>
                <a:ea typeface="Calibri"/>
              </a:rPr>
              <a:t>с </a:t>
            </a:r>
            <a:r>
              <a:rPr lang="ru-RU" sz="1400" b="1" dirty="0">
                <a:latin typeface="Times New Roman"/>
                <a:ea typeface="Calibri"/>
              </a:rPr>
              <a:t>2020</a:t>
            </a:r>
            <a:r>
              <a:rPr lang="ru-RU" sz="1400" dirty="0">
                <a:latin typeface="Times New Roman"/>
                <a:ea typeface="Calibri"/>
              </a:rPr>
              <a:t> </a:t>
            </a:r>
            <a:r>
              <a:rPr lang="ru-RU" sz="1400" b="1" dirty="0">
                <a:latin typeface="Times New Roman"/>
                <a:ea typeface="Calibri"/>
              </a:rPr>
              <a:t>года</a:t>
            </a:r>
            <a:endParaRPr lang="ru-RU" sz="1400" b="1" dirty="0"/>
          </a:p>
        </p:txBody>
      </p:sp>
      <p:pic>
        <p:nvPicPr>
          <p:cNvPr id="16" name="Picture 2" descr="C:\Users\ed_suvorkova\Downloads\klipartz.com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28" y="1233188"/>
            <a:ext cx="452611" cy="45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4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40000"/>
                <a:lumOff val="60000"/>
              </a:schemeClr>
            </a:gs>
            <a:gs pos="6000">
              <a:srgbClr val="D4DEFF"/>
            </a:gs>
            <a:gs pos="22000">
              <a:srgbClr val="D4DEFF"/>
            </a:gs>
            <a:gs pos="58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1196" y="127105"/>
            <a:ext cx="54600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записи актов гражданского состояния Ленинградской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22936" y="517379"/>
            <a:ext cx="9144000" cy="18002"/>
          </a:xfrm>
          <a:prstGeom prst="line">
            <a:avLst/>
          </a:prstGeom>
          <a:ln w="11430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2" descr="https://lenobl.ru/media/uploads/userfiles/2019/10/03/Gerb_Lenoblast_JjS8XT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933" b="90000" l="23067" r="76467">
                        <a14:foregroundMark x1="29800" y1="31000" x2="29800" y2="31000"/>
                        <a14:foregroundMark x1="38933" y1="32000" x2="38933" y2="32000"/>
                        <a14:foregroundMark x1="48400" y1="31867" x2="48400" y2="31867"/>
                        <a14:foregroundMark x1="56733" y1="32800" x2="56733" y2="32800"/>
                        <a14:foregroundMark x1="62600" y1="33333" x2="62600" y2="33333"/>
                        <a14:foregroundMark x1="69933" y1="32933" x2="69933" y2="32933"/>
                        <a14:foregroundMark x1="72267" y1="28533" x2="72267" y2="28533"/>
                        <a14:foregroundMark x1="65133" y1="28400" x2="65133" y2="28400"/>
                        <a14:foregroundMark x1="57400" y1="28400" x2="57400" y2="28400"/>
                        <a14:foregroundMark x1="48800" y1="28800" x2="48800" y2="28800"/>
                        <a14:foregroundMark x1="41933" y1="28267" x2="41933" y2="28267"/>
                        <a14:foregroundMark x1="36067" y1="27600" x2="36067" y2="27600"/>
                        <a14:foregroundMark x1="27067" y1="28533" x2="27067" y2="28533"/>
                        <a14:foregroundMark x1="29533" y1="23933" x2="29533" y2="23933"/>
                        <a14:foregroundMark x1="38800" y1="23800" x2="38800" y2="23800"/>
                        <a14:foregroundMark x1="46467" y1="23533" x2="46467" y2="23533"/>
                        <a14:foregroundMark x1="54267" y1="23933" x2="54267" y2="23933"/>
                        <a14:foregroundMark x1="62000" y1="24067" x2="62000" y2="24067"/>
                        <a14:foregroundMark x1="70600" y1="24333" x2="70600" y2="24333"/>
                        <a14:foregroundMark x1="68200" y1="27333" x2="68200" y2="27333"/>
                        <a14:foregroundMark x1="74333" y1="27467" x2="74333" y2="27467"/>
                        <a14:foregroundMark x1="59133" y1="28267" x2="59133" y2="28267"/>
                        <a14:foregroundMark x1="52467" y1="27200" x2="52467" y2="27200"/>
                        <a14:foregroundMark x1="43733" y1="28000" x2="43733" y2="28000"/>
                        <a14:foregroundMark x1="39667" y1="28267" x2="39667" y2="28267"/>
                        <a14:foregroundMark x1="31333" y1="29400" x2="31333" y2="29400"/>
                        <a14:foregroundMark x1="31733" y1="28000" x2="31733" y2="28000"/>
                        <a14:foregroundMark x1="26933" y1="27867" x2="26933" y2="27867"/>
                        <a14:foregroundMark x1="28733" y1="31400" x2="28733" y2="31400"/>
                        <a14:foregroundMark x1="25467" y1="32667" x2="25467" y2="32667"/>
                        <a14:foregroundMark x1="36667" y1="32000" x2="36667" y2="32000"/>
                        <a14:foregroundMark x1="46200" y1="33067" x2="46200" y2="33067"/>
                        <a14:foregroundMark x1="53867" y1="32667" x2="53867" y2="32667"/>
                        <a14:foregroundMark x1="62133" y1="32267" x2="62133" y2="32267"/>
                        <a14:foregroundMark x1="68333" y1="32533" x2="68333" y2="32533"/>
                        <a14:foregroundMark x1="75133" y1="32133" x2="75133" y2="32133"/>
                        <a14:foregroundMark x1="67333" y1="64867" x2="67333" y2="64867"/>
                        <a14:foregroundMark x1="53867" y1="56267" x2="53867" y2="56267"/>
                        <a14:foregroundMark x1="68200" y1="56533" x2="68200" y2="56533"/>
                        <a14:foregroundMark x1="59000" y1="70200" x2="59000" y2="70200"/>
                        <a14:foregroundMark x1="60533" y1="61333" x2="60533" y2="61333"/>
                        <a14:foregroundMark x1="49600" y1="53533" x2="49600" y2="53533"/>
                        <a14:foregroundMark x1="42800" y1="49467" x2="42800" y2="49467"/>
                        <a14:foregroundMark x1="35133" y1="39067" x2="35133" y2="39067"/>
                        <a14:foregroundMark x1="29933" y1="40600" x2="29933" y2="40600"/>
                        <a14:foregroundMark x1="37867" y1="46467" x2="37867" y2="46467"/>
                        <a14:foregroundMark x1="34200" y1="45467" x2="34200" y2="45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71"/>
            <a:ext cx="539552" cy="53955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54757" y="771550"/>
            <a:ext cx="46499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/>
                <a:ea typeface="Calibri"/>
              </a:rPr>
              <a:t>Акция «Ленинградская область с заботой»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776" y="2779126"/>
            <a:ext cx="3648639" cy="1244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u="sng" dirty="0" smtClean="0">
                <a:latin typeface="Times New Roman"/>
                <a:ea typeface="Calibri"/>
              </a:rPr>
              <a:t>Состав </a:t>
            </a:r>
            <a:r>
              <a:rPr lang="ru-RU" sz="1400" b="1" u="sng" dirty="0">
                <a:latin typeface="Times New Roman"/>
                <a:ea typeface="Calibri"/>
              </a:rPr>
              <a:t>Подарочного </a:t>
            </a:r>
            <a:r>
              <a:rPr lang="ru-RU" sz="1400" b="1" u="sng" dirty="0" smtClean="0">
                <a:latin typeface="Times New Roman"/>
                <a:ea typeface="Calibri"/>
              </a:rPr>
              <a:t>набора</a:t>
            </a:r>
            <a:r>
              <a:rPr lang="ru-RU" sz="1400" spc="25" dirty="0" smtClean="0">
                <a:latin typeface="Times New Roman"/>
                <a:ea typeface="Calibri"/>
              </a:rPr>
              <a:t>: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spc="25" dirty="0" smtClean="0">
              <a:latin typeface="Times New Roman"/>
              <a:ea typeface="Calibri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</a:rPr>
              <a:t>Комбинезон </a:t>
            </a:r>
            <a:r>
              <a:rPr lang="ru-RU" sz="1400" dirty="0">
                <a:latin typeface="Times New Roman"/>
                <a:ea typeface="Calibri"/>
              </a:rPr>
              <a:t>в комплекте с шапочкой, чепчиком и пинетками (одежда второго слоя) и </a:t>
            </a:r>
            <a:r>
              <a:rPr lang="ru-RU" sz="1400" dirty="0" smtClean="0">
                <a:latin typeface="Times New Roman"/>
                <a:ea typeface="Calibri"/>
              </a:rPr>
              <a:t>ажурный плед</a:t>
            </a:r>
            <a:endParaRPr lang="ru-RU" sz="1400" spc="25" dirty="0" smtClean="0">
              <a:latin typeface="Times New Roman"/>
              <a:ea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4554" y="1457269"/>
            <a:ext cx="79208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/>
                <a:ea typeface="Calibri"/>
              </a:rPr>
              <a:t>Акция «Ленинградская область с заботой» действует </a:t>
            </a:r>
            <a:r>
              <a:rPr lang="ru-RU" sz="1400" b="1" dirty="0" smtClean="0">
                <a:latin typeface="Times New Roman"/>
                <a:ea typeface="Calibri"/>
              </a:rPr>
              <a:t>с  </a:t>
            </a:r>
            <a:r>
              <a:rPr lang="ru-RU" sz="1400" b="1" dirty="0">
                <a:latin typeface="Times New Roman"/>
                <a:ea typeface="Calibri"/>
              </a:rPr>
              <a:t>2024 </a:t>
            </a:r>
            <a:r>
              <a:rPr lang="ru-RU" sz="1400" b="1" dirty="0" smtClean="0">
                <a:latin typeface="Times New Roman"/>
                <a:ea typeface="Calibri"/>
              </a:rPr>
              <a:t>года</a:t>
            </a:r>
          </a:p>
          <a:p>
            <a:endParaRPr lang="ru-RU" sz="1400" b="1" dirty="0">
              <a:latin typeface="Times New Roman"/>
              <a:ea typeface="Calibri"/>
            </a:endParaRPr>
          </a:p>
          <a:p>
            <a:r>
              <a:rPr lang="ru-RU" sz="1400" b="1" dirty="0" smtClean="0">
                <a:latin typeface="Times New Roman"/>
                <a:ea typeface="Calibri"/>
              </a:rPr>
              <a:t>Дополнительный</a:t>
            </a:r>
            <a:r>
              <a:rPr lang="ru-RU" sz="1400" dirty="0" smtClean="0">
                <a:latin typeface="Times New Roman"/>
                <a:ea typeface="Calibri"/>
              </a:rPr>
              <a:t> </a:t>
            </a:r>
            <a:r>
              <a:rPr lang="ru-RU" sz="1400" b="1" dirty="0">
                <a:latin typeface="Times New Roman"/>
                <a:ea typeface="Calibri"/>
              </a:rPr>
              <a:t>П</a:t>
            </a:r>
            <a:r>
              <a:rPr lang="ru-RU" sz="1400" b="1" dirty="0" smtClean="0">
                <a:latin typeface="Times New Roman"/>
                <a:ea typeface="Calibri"/>
              </a:rPr>
              <a:t>одарочный набор </a:t>
            </a:r>
            <a:r>
              <a:rPr lang="ru-RU" sz="1400" dirty="0" smtClean="0">
                <a:latin typeface="Times New Roman"/>
                <a:ea typeface="Calibri"/>
              </a:rPr>
              <a:t>комплекта </a:t>
            </a:r>
            <a:r>
              <a:rPr lang="ru-RU" sz="1400" dirty="0">
                <a:latin typeface="Times New Roman"/>
                <a:ea typeface="Calibri"/>
              </a:rPr>
              <a:t>детских </a:t>
            </a:r>
            <a:r>
              <a:rPr lang="ru-RU" sz="1400" dirty="0" smtClean="0">
                <a:latin typeface="Times New Roman"/>
                <a:ea typeface="Calibri"/>
              </a:rPr>
              <a:t>принадлежностей </a:t>
            </a:r>
            <a:r>
              <a:rPr lang="ru-RU" sz="1400" b="1" dirty="0" smtClean="0">
                <a:latin typeface="Times New Roman"/>
                <a:ea typeface="Calibri"/>
              </a:rPr>
              <a:t>для двоен, троен</a:t>
            </a:r>
            <a:endParaRPr lang="ru-RU" sz="1400" b="1" dirty="0"/>
          </a:p>
        </p:txBody>
      </p:sp>
      <p:pic>
        <p:nvPicPr>
          <p:cNvPr id="16" name="Picture 2" descr="C:\Users\ed_suvorkova\Downloads\klipartz.com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27" y="1373990"/>
            <a:ext cx="452611" cy="45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6433" r="3785" b="9444"/>
          <a:stretch/>
        </p:blipFill>
        <p:spPr bwMode="auto">
          <a:xfrm>
            <a:off x="6520576" y="3003798"/>
            <a:ext cx="2381551" cy="200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" t="13222" b="13221"/>
          <a:stretch/>
        </p:blipFill>
        <p:spPr bwMode="auto">
          <a:xfrm>
            <a:off x="3918415" y="3042463"/>
            <a:ext cx="2576098" cy="1945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613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40000"/>
                <a:lumOff val="60000"/>
              </a:schemeClr>
            </a:gs>
            <a:gs pos="6000">
              <a:srgbClr val="D4DEFF"/>
            </a:gs>
            <a:gs pos="22000">
              <a:srgbClr val="D4DEFF"/>
            </a:gs>
            <a:gs pos="58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1196" y="127105"/>
            <a:ext cx="54600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записи актов гражданского состояния Ленинградской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22936" y="517379"/>
            <a:ext cx="9144000" cy="18002"/>
          </a:xfrm>
          <a:prstGeom prst="line">
            <a:avLst/>
          </a:prstGeom>
          <a:ln w="11430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2" descr="https://lenobl.ru/media/uploads/userfiles/2019/10/03/Gerb_Lenoblast_JjS8XT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933" b="90000" l="23067" r="76467">
                        <a14:foregroundMark x1="29800" y1="31000" x2="29800" y2="31000"/>
                        <a14:foregroundMark x1="38933" y1="32000" x2="38933" y2="32000"/>
                        <a14:foregroundMark x1="48400" y1="31867" x2="48400" y2="31867"/>
                        <a14:foregroundMark x1="56733" y1="32800" x2="56733" y2="32800"/>
                        <a14:foregroundMark x1="62600" y1="33333" x2="62600" y2="33333"/>
                        <a14:foregroundMark x1="69933" y1="32933" x2="69933" y2="32933"/>
                        <a14:foregroundMark x1="72267" y1="28533" x2="72267" y2="28533"/>
                        <a14:foregroundMark x1="65133" y1="28400" x2="65133" y2="28400"/>
                        <a14:foregroundMark x1="57400" y1="28400" x2="57400" y2="28400"/>
                        <a14:foregroundMark x1="48800" y1="28800" x2="48800" y2="28800"/>
                        <a14:foregroundMark x1="41933" y1="28267" x2="41933" y2="28267"/>
                        <a14:foregroundMark x1="36067" y1="27600" x2="36067" y2="27600"/>
                        <a14:foregroundMark x1="27067" y1="28533" x2="27067" y2="28533"/>
                        <a14:foregroundMark x1="29533" y1="23933" x2="29533" y2="23933"/>
                        <a14:foregroundMark x1="38800" y1="23800" x2="38800" y2="23800"/>
                        <a14:foregroundMark x1="46467" y1="23533" x2="46467" y2="23533"/>
                        <a14:foregroundMark x1="54267" y1="23933" x2="54267" y2="23933"/>
                        <a14:foregroundMark x1="62000" y1="24067" x2="62000" y2="24067"/>
                        <a14:foregroundMark x1="70600" y1="24333" x2="70600" y2="24333"/>
                        <a14:foregroundMark x1="68200" y1="27333" x2="68200" y2="27333"/>
                        <a14:foregroundMark x1="74333" y1="27467" x2="74333" y2="27467"/>
                        <a14:foregroundMark x1="59133" y1="28267" x2="59133" y2="28267"/>
                        <a14:foregroundMark x1="52467" y1="27200" x2="52467" y2="27200"/>
                        <a14:foregroundMark x1="43733" y1="28000" x2="43733" y2="28000"/>
                        <a14:foregroundMark x1="39667" y1="28267" x2="39667" y2="28267"/>
                        <a14:foregroundMark x1="31333" y1="29400" x2="31333" y2="29400"/>
                        <a14:foregroundMark x1="31733" y1="28000" x2="31733" y2="28000"/>
                        <a14:foregroundMark x1="26933" y1="27867" x2="26933" y2="27867"/>
                        <a14:foregroundMark x1="28733" y1="31400" x2="28733" y2="31400"/>
                        <a14:foregroundMark x1="25467" y1="32667" x2="25467" y2="32667"/>
                        <a14:foregroundMark x1="36667" y1="32000" x2="36667" y2="32000"/>
                        <a14:foregroundMark x1="46200" y1="33067" x2="46200" y2="33067"/>
                        <a14:foregroundMark x1="53867" y1="32667" x2="53867" y2="32667"/>
                        <a14:foregroundMark x1="62133" y1="32267" x2="62133" y2="32267"/>
                        <a14:foregroundMark x1="68333" y1="32533" x2="68333" y2="32533"/>
                        <a14:foregroundMark x1="75133" y1="32133" x2="75133" y2="32133"/>
                        <a14:foregroundMark x1="67333" y1="64867" x2="67333" y2="64867"/>
                        <a14:foregroundMark x1="53867" y1="56267" x2="53867" y2="56267"/>
                        <a14:foregroundMark x1="68200" y1="56533" x2="68200" y2="56533"/>
                        <a14:foregroundMark x1="59000" y1="70200" x2="59000" y2="70200"/>
                        <a14:foregroundMark x1="60533" y1="61333" x2="60533" y2="61333"/>
                        <a14:foregroundMark x1="49600" y1="53533" x2="49600" y2="53533"/>
                        <a14:foregroundMark x1="42800" y1="49467" x2="42800" y2="49467"/>
                        <a14:foregroundMark x1="35133" y1="39067" x2="35133" y2="39067"/>
                        <a14:foregroundMark x1="29933" y1="40600" x2="29933" y2="40600"/>
                        <a14:foregroundMark x1="37867" y1="46467" x2="37867" y2="46467"/>
                        <a14:foregroundMark x1="34200" y1="45467" x2="34200" y2="45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71"/>
            <a:ext cx="539552" cy="53955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ed_suvorkova\Downloads\klipartz.com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35" y="1471067"/>
            <a:ext cx="452611" cy="45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1092064"/>
            <a:ext cx="3103377" cy="3868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2622" y="1563638"/>
            <a:ext cx="4572000" cy="23974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В 2025 году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вручено </a:t>
            </a: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11658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Подарков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новорожденным 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и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дополнительных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245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наборов для  121 двойни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и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одной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тройни</a:t>
            </a:r>
            <a:endParaRPr lang="ru-RU" sz="1400" dirty="0">
              <a:latin typeface="Times New Roman"/>
              <a:ea typeface="Times New Roman"/>
              <a:cs typeface="Times New Roman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ea typeface="Times New Roman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u="sng" dirty="0" smtClean="0">
                <a:latin typeface="Times New Roman"/>
                <a:ea typeface="Times New Roman"/>
                <a:cs typeface="Times New Roman"/>
              </a:rPr>
              <a:t>Главное условие получения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 Памятной медали «Родившемуся на героической Ленинградской земле» и подарочных наборов для новорожденных –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государственная регистрация рождения ребенка в органах ЗАГС или МФЦ Ленинградской </a:t>
            </a: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области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  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1073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40000"/>
                <a:lumOff val="60000"/>
              </a:schemeClr>
            </a:gs>
            <a:gs pos="6000">
              <a:srgbClr val="D4DEFF"/>
            </a:gs>
            <a:gs pos="22000">
              <a:srgbClr val="D4DEFF"/>
            </a:gs>
            <a:gs pos="58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1196" y="127105"/>
            <a:ext cx="54600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записи актов гражданского состояния Ленинградской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22936" y="517379"/>
            <a:ext cx="9144000" cy="18002"/>
          </a:xfrm>
          <a:prstGeom prst="line">
            <a:avLst/>
          </a:prstGeom>
          <a:ln w="11430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2" descr="https://lenobl.ru/media/uploads/userfiles/2019/10/03/Gerb_Lenoblast_JjS8XT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933" b="90000" l="23067" r="76467">
                        <a14:foregroundMark x1="29800" y1="31000" x2="29800" y2="31000"/>
                        <a14:foregroundMark x1="38933" y1="32000" x2="38933" y2="32000"/>
                        <a14:foregroundMark x1="48400" y1="31867" x2="48400" y2="31867"/>
                        <a14:foregroundMark x1="56733" y1="32800" x2="56733" y2="32800"/>
                        <a14:foregroundMark x1="62600" y1="33333" x2="62600" y2="33333"/>
                        <a14:foregroundMark x1="69933" y1="32933" x2="69933" y2="32933"/>
                        <a14:foregroundMark x1="72267" y1="28533" x2="72267" y2="28533"/>
                        <a14:foregroundMark x1="65133" y1="28400" x2="65133" y2="28400"/>
                        <a14:foregroundMark x1="57400" y1="28400" x2="57400" y2="28400"/>
                        <a14:foregroundMark x1="48800" y1="28800" x2="48800" y2="28800"/>
                        <a14:foregroundMark x1="41933" y1="28267" x2="41933" y2="28267"/>
                        <a14:foregroundMark x1="36067" y1="27600" x2="36067" y2="27600"/>
                        <a14:foregroundMark x1="27067" y1="28533" x2="27067" y2="28533"/>
                        <a14:foregroundMark x1="29533" y1="23933" x2="29533" y2="23933"/>
                        <a14:foregroundMark x1="38800" y1="23800" x2="38800" y2="23800"/>
                        <a14:foregroundMark x1="46467" y1="23533" x2="46467" y2="23533"/>
                        <a14:foregroundMark x1="54267" y1="23933" x2="54267" y2="23933"/>
                        <a14:foregroundMark x1="62000" y1="24067" x2="62000" y2="24067"/>
                        <a14:foregroundMark x1="70600" y1="24333" x2="70600" y2="24333"/>
                        <a14:foregroundMark x1="68200" y1="27333" x2="68200" y2="27333"/>
                        <a14:foregroundMark x1="74333" y1="27467" x2="74333" y2="27467"/>
                        <a14:foregroundMark x1="59133" y1="28267" x2="59133" y2="28267"/>
                        <a14:foregroundMark x1="52467" y1="27200" x2="52467" y2="27200"/>
                        <a14:foregroundMark x1="43733" y1="28000" x2="43733" y2="28000"/>
                        <a14:foregroundMark x1="39667" y1="28267" x2="39667" y2="28267"/>
                        <a14:foregroundMark x1="31333" y1="29400" x2="31333" y2="29400"/>
                        <a14:foregroundMark x1="31733" y1="28000" x2="31733" y2="28000"/>
                        <a14:foregroundMark x1="26933" y1="27867" x2="26933" y2="27867"/>
                        <a14:foregroundMark x1="28733" y1="31400" x2="28733" y2="31400"/>
                        <a14:foregroundMark x1="25467" y1="32667" x2="25467" y2="32667"/>
                        <a14:foregroundMark x1="36667" y1="32000" x2="36667" y2="32000"/>
                        <a14:foregroundMark x1="46200" y1="33067" x2="46200" y2="33067"/>
                        <a14:foregroundMark x1="53867" y1="32667" x2="53867" y2="32667"/>
                        <a14:foregroundMark x1="62133" y1="32267" x2="62133" y2="32267"/>
                        <a14:foregroundMark x1="68333" y1="32533" x2="68333" y2="32533"/>
                        <a14:foregroundMark x1="75133" y1="32133" x2="75133" y2="32133"/>
                        <a14:foregroundMark x1="67333" y1="64867" x2="67333" y2="64867"/>
                        <a14:foregroundMark x1="53867" y1="56267" x2="53867" y2="56267"/>
                        <a14:foregroundMark x1="68200" y1="56533" x2="68200" y2="56533"/>
                        <a14:foregroundMark x1="59000" y1="70200" x2="59000" y2="70200"/>
                        <a14:foregroundMark x1="60533" y1="61333" x2="60533" y2="61333"/>
                        <a14:foregroundMark x1="49600" y1="53533" x2="49600" y2="53533"/>
                        <a14:foregroundMark x1="42800" y1="49467" x2="42800" y2="49467"/>
                        <a14:foregroundMark x1="35133" y1="39067" x2="35133" y2="39067"/>
                        <a14:foregroundMark x1="29933" y1="40600" x2="29933" y2="40600"/>
                        <a14:foregroundMark x1="37867" y1="46467" x2="37867" y2="46467"/>
                        <a14:foregroundMark x1="34200" y1="45467" x2="34200" y2="45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71"/>
            <a:ext cx="539552" cy="53955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ed_suvorkova\Downloads\klipartz.com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29" y="1203598"/>
            <a:ext cx="452611" cy="45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14260" r="2322" b="17130"/>
          <a:stretch/>
        </p:blipFill>
        <p:spPr bwMode="auto">
          <a:xfrm>
            <a:off x="4788024" y="2643758"/>
            <a:ext cx="4187386" cy="2360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326474" y="645169"/>
            <a:ext cx="2923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молодоженов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1161" y="1347614"/>
            <a:ext cx="4572000" cy="292323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дает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бесплатное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медицинское обследование репродуктивного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</a:t>
            </a: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получения:</a:t>
            </a: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заключения брака в органах ЗАГС Ленинградской области</a:t>
            </a: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• оба супруга являются гражданами Российской </a:t>
            </a:r>
            <a:r>
              <a:rPr lang="ru-RU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Федерации.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0771" y="3803711"/>
            <a:ext cx="44572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/>
                <a:ea typeface="Calibri"/>
              </a:rPr>
              <a:t>В 2025 году </a:t>
            </a:r>
            <a:r>
              <a:rPr lang="ru-RU" sz="1400" dirty="0" smtClean="0">
                <a:latin typeface="Times New Roman"/>
                <a:ea typeface="Calibri"/>
              </a:rPr>
              <a:t>вручено </a:t>
            </a:r>
            <a:r>
              <a:rPr lang="ru-RU" sz="1400" b="1" dirty="0">
                <a:latin typeface="Times New Roman"/>
                <a:ea typeface="Calibri"/>
              </a:rPr>
              <a:t>6346</a:t>
            </a:r>
            <a:r>
              <a:rPr lang="ru-RU" sz="1400" dirty="0">
                <a:latin typeface="Times New Roman"/>
                <a:ea typeface="Calibri"/>
              </a:rPr>
              <a:t> С</a:t>
            </a:r>
            <a:r>
              <a:rPr lang="ru-RU" sz="1400" dirty="0" smtClean="0">
                <a:latin typeface="Times New Roman"/>
                <a:ea typeface="Calibri"/>
              </a:rPr>
              <a:t>ертификатов супружеским </a:t>
            </a:r>
            <a:r>
              <a:rPr lang="ru-RU" sz="1400" dirty="0">
                <a:latin typeface="Times New Roman"/>
                <a:ea typeface="Calibri"/>
              </a:rPr>
              <a:t>парам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6724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40000"/>
                <a:lumOff val="60000"/>
              </a:schemeClr>
            </a:gs>
            <a:gs pos="6000">
              <a:srgbClr val="D4DEFF"/>
            </a:gs>
            <a:gs pos="22000">
              <a:srgbClr val="D4DEFF"/>
            </a:gs>
            <a:gs pos="58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1196" y="127105"/>
            <a:ext cx="54600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записи актов гражданского состояния Ленинградской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22936" y="517379"/>
            <a:ext cx="9144000" cy="18002"/>
          </a:xfrm>
          <a:prstGeom prst="line">
            <a:avLst/>
          </a:prstGeom>
          <a:ln w="11430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2" descr="https://lenobl.ru/media/uploads/userfiles/2019/10/03/Gerb_Lenoblast_JjS8XT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933" b="90000" l="23067" r="76467">
                        <a14:foregroundMark x1="29800" y1="31000" x2="29800" y2="31000"/>
                        <a14:foregroundMark x1="38933" y1="32000" x2="38933" y2="32000"/>
                        <a14:foregroundMark x1="48400" y1="31867" x2="48400" y2="31867"/>
                        <a14:foregroundMark x1="56733" y1="32800" x2="56733" y2="32800"/>
                        <a14:foregroundMark x1="62600" y1="33333" x2="62600" y2="33333"/>
                        <a14:foregroundMark x1="69933" y1="32933" x2="69933" y2="32933"/>
                        <a14:foregroundMark x1="72267" y1="28533" x2="72267" y2="28533"/>
                        <a14:foregroundMark x1="65133" y1="28400" x2="65133" y2="28400"/>
                        <a14:foregroundMark x1="57400" y1="28400" x2="57400" y2="28400"/>
                        <a14:foregroundMark x1="48800" y1="28800" x2="48800" y2="28800"/>
                        <a14:foregroundMark x1="41933" y1="28267" x2="41933" y2="28267"/>
                        <a14:foregroundMark x1="36067" y1="27600" x2="36067" y2="27600"/>
                        <a14:foregroundMark x1="27067" y1="28533" x2="27067" y2="28533"/>
                        <a14:foregroundMark x1="29533" y1="23933" x2="29533" y2="23933"/>
                        <a14:foregroundMark x1="38800" y1="23800" x2="38800" y2="23800"/>
                        <a14:foregroundMark x1="46467" y1="23533" x2="46467" y2="23533"/>
                        <a14:foregroundMark x1="54267" y1="23933" x2="54267" y2="23933"/>
                        <a14:foregroundMark x1="62000" y1="24067" x2="62000" y2="24067"/>
                        <a14:foregroundMark x1="70600" y1="24333" x2="70600" y2="24333"/>
                        <a14:foregroundMark x1="68200" y1="27333" x2="68200" y2="27333"/>
                        <a14:foregroundMark x1="74333" y1="27467" x2="74333" y2="27467"/>
                        <a14:foregroundMark x1="59133" y1="28267" x2="59133" y2="28267"/>
                        <a14:foregroundMark x1="52467" y1="27200" x2="52467" y2="27200"/>
                        <a14:foregroundMark x1="43733" y1="28000" x2="43733" y2="28000"/>
                        <a14:foregroundMark x1="39667" y1="28267" x2="39667" y2="28267"/>
                        <a14:foregroundMark x1="31333" y1="29400" x2="31333" y2="29400"/>
                        <a14:foregroundMark x1="31733" y1="28000" x2="31733" y2="28000"/>
                        <a14:foregroundMark x1="26933" y1="27867" x2="26933" y2="27867"/>
                        <a14:foregroundMark x1="28733" y1="31400" x2="28733" y2="31400"/>
                        <a14:foregroundMark x1="25467" y1="32667" x2="25467" y2="32667"/>
                        <a14:foregroundMark x1="36667" y1="32000" x2="36667" y2="32000"/>
                        <a14:foregroundMark x1="46200" y1="33067" x2="46200" y2="33067"/>
                        <a14:foregroundMark x1="53867" y1="32667" x2="53867" y2="32667"/>
                        <a14:foregroundMark x1="62133" y1="32267" x2="62133" y2="32267"/>
                        <a14:foregroundMark x1="68333" y1="32533" x2="68333" y2="32533"/>
                        <a14:foregroundMark x1="75133" y1="32133" x2="75133" y2="32133"/>
                        <a14:foregroundMark x1="67333" y1="64867" x2="67333" y2="64867"/>
                        <a14:foregroundMark x1="53867" y1="56267" x2="53867" y2="56267"/>
                        <a14:foregroundMark x1="68200" y1="56533" x2="68200" y2="56533"/>
                        <a14:foregroundMark x1="59000" y1="70200" x2="59000" y2="70200"/>
                        <a14:foregroundMark x1="60533" y1="61333" x2="60533" y2="61333"/>
                        <a14:foregroundMark x1="49600" y1="53533" x2="49600" y2="53533"/>
                        <a14:foregroundMark x1="42800" y1="49467" x2="42800" y2="49467"/>
                        <a14:foregroundMark x1="35133" y1="39067" x2="35133" y2="39067"/>
                        <a14:foregroundMark x1="29933" y1="40600" x2="29933" y2="40600"/>
                        <a14:foregroundMark x1="37867" y1="46467" x2="37867" y2="46467"/>
                        <a14:foregroundMark x1="34200" y1="45467" x2="34200" y2="45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71"/>
            <a:ext cx="539552" cy="53955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ed_suvorkova\Downloads\klipartz.com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60" y="988868"/>
            <a:ext cx="452611" cy="45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051721" y="627534"/>
            <a:ext cx="5112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Подарочная карта «Путешествие с любовью»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9428" y="1087172"/>
            <a:ext cx="4841384" cy="2858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Мера поддержки действует с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1 февраля 2026 </a:t>
            </a: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года</a:t>
            </a:r>
            <a:endParaRPr lang="ru-RU" sz="1400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Двухдневное 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путешествие по живописным уголкам и достопримечательностям нашей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области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u="sng" dirty="0" smtClean="0">
                <a:latin typeface="Times New Roman"/>
                <a:ea typeface="Calibri"/>
                <a:cs typeface="Times New Roman"/>
              </a:rPr>
              <a:t>Условия получения карты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: </a:t>
            </a:r>
            <a:endParaRPr lang="ru-RU" sz="1400" dirty="0" smtClean="0"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• оба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супруга являются гражданами Российской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Федерации;</a:t>
            </a:r>
            <a:endParaRPr lang="ru-RU" sz="1400" dirty="0" smtClean="0"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• возраст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обоих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- до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35 лет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включительно;</a:t>
            </a:r>
            <a:endParaRPr lang="ru-RU" sz="1400" dirty="0" smtClean="0"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• брак - первый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для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обоих;</a:t>
            </a:r>
            <a:endParaRPr lang="ru-RU" sz="1400" dirty="0" smtClean="0"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• брак 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зарегистрирован  после 1 августа 2025 года </a:t>
            </a:r>
            <a:endParaRPr lang="ru-RU" sz="1400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в  органах ЗАГС Ленобласти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Срок действия карты - 4 месяца со дня регистрации брака</a:t>
            </a:r>
            <a:endParaRPr lang="ru-RU" sz="1400" dirty="0"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707654"/>
            <a:ext cx="3667179" cy="2349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2847" y="4390865"/>
            <a:ext cx="8064896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Н</a:t>
            </a: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 </a:t>
            </a:r>
            <a:r>
              <a:rPr lang="ru-RU" sz="14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1 марта 2026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года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органами ЗАГС подарочная  карта «Путешествие с любовью» выдана </a:t>
            </a: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155  </a:t>
            </a:r>
            <a:r>
              <a:rPr lang="ru-RU" sz="14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супружеским </a:t>
            </a: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парам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482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40000"/>
                <a:lumOff val="60000"/>
              </a:schemeClr>
            </a:gs>
            <a:gs pos="6000">
              <a:srgbClr val="D4DEFF"/>
            </a:gs>
            <a:gs pos="22000">
              <a:srgbClr val="D4DEFF"/>
            </a:gs>
            <a:gs pos="58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1196" y="127105"/>
            <a:ext cx="54600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записи актов гражданского состояния Ленинградской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22936" y="517379"/>
            <a:ext cx="9144000" cy="18002"/>
          </a:xfrm>
          <a:prstGeom prst="line">
            <a:avLst/>
          </a:prstGeom>
          <a:ln w="11430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2" descr="https://lenobl.ru/media/uploads/userfiles/2019/10/03/Gerb_Lenoblast_JjS8XT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933" b="90000" l="23067" r="76467">
                        <a14:foregroundMark x1="29800" y1="31000" x2="29800" y2="31000"/>
                        <a14:foregroundMark x1="38933" y1="32000" x2="38933" y2="32000"/>
                        <a14:foregroundMark x1="48400" y1="31867" x2="48400" y2="31867"/>
                        <a14:foregroundMark x1="56733" y1="32800" x2="56733" y2="32800"/>
                        <a14:foregroundMark x1="62600" y1="33333" x2="62600" y2="33333"/>
                        <a14:foregroundMark x1="69933" y1="32933" x2="69933" y2="32933"/>
                        <a14:foregroundMark x1="72267" y1="28533" x2="72267" y2="28533"/>
                        <a14:foregroundMark x1="65133" y1="28400" x2="65133" y2="28400"/>
                        <a14:foregroundMark x1="57400" y1="28400" x2="57400" y2="28400"/>
                        <a14:foregroundMark x1="48800" y1="28800" x2="48800" y2="28800"/>
                        <a14:foregroundMark x1="41933" y1="28267" x2="41933" y2="28267"/>
                        <a14:foregroundMark x1="36067" y1="27600" x2="36067" y2="27600"/>
                        <a14:foregroundMark x1="27067" y1="28533" x2="27067" y2="28533"/>
                        <a14:foregroundMark x1="29533" y1="23933" x2="29533" y2="23933"/>
                        <a14:foregroundMark x1="38800" y1="23800" x2="38800" y2="23800"/>
                        <a14:foregroundMark x1="46467" y1="23533" x2="46467" y2="23533"/>
                        <a14:foregroundMark x1="54267" y1="23933" x2="54267" y2="23933"/>
                        <a14:foregroundMark x1="62000" y1="24067" x2="62000" y2="24067"/>
                        <a14:foregroundMark x1="70600" y1="24333" x2="70600" y2="24333"/>
                        <a14:foregroundMark x1="68200" y1="27333" x2="68200" y2="27333"/>
                        <a14:foregroundMark x1="74333" y1="27467" x2="74333" y2="27467"/>
                        <a14:foregroundMark x1="59133" y1="28267" x2="59133" y2="28267"/>
                        <a14:foregroundMark x1="52467" y1="27200" x2="52467" y2="27200"/>
                        <a14:foregroundMark x1="43733" y1="28000" x2="43733" y2="28000"/>
                        <a14:foregroundMark x1="39667" y1="28267" x2="39667" y2="28267"/>
                        <a14:foregroundMark x1="31333" y1="29400" x2="31333" y2="29400"/>
                        <a14:foregroundMark x1="31733" y1="28000" x2="31733" y2="28000"/>
                        <a14:foregroundMark x1="26933" y1="27867" x2="26933" y2="27867"/>
                        <a14:foregroundMark x1="28733" y1="31400" x2="28733" y2="31400"/>
                        <a14:foregroundMark x1="25467" y1="32667" x2="25467" y2="32667"/>
                        <a14:foregroundMark x1="36667" y1="32000" x2="36667" y2="32000"/>
                        <a14:foregroundMark x1="46200" y1="33067" x2="46200" y2="33067"/>
                        <a14:foregroundMark x1="53867" y1="32667" x2="53867" y2="32667"/>
                        <a14:foregroundMark x1="62133" y1="32267" x2="62133" y2="32267"/>
                        <a14:foregroundMark x1="68333" y1="32533" x2="68333" y2="32533"/>
                        <a14:foregroundMark x1="75133" y1="32133" x2="75133" y2="32133"/>
                        <a14:foregroundMark x1="67333" y1="64867" x2="67333" y2="64867"/>
                        <a14:foregroundMark x1="53867" y1="56267" x2="53867" y2="56267"/>
                        <a14:foregroundMark x1="68200" y1="56533" x2="68200" y2="56533"/>
                        <a14:foregroundMark x1="59000" y1="70200" x2="59000" y2="70200"/>
                        <a14:foregroundMark x1="60533" y1="61333" x2="60533" y2="61333"/>
                        <a14:foregroundMark x1="49600" y1="53533" x2="49600" y2="53533"/>
                        <a14:foregroundMark x1="42800" y1="49467" x2="42800" y2="49467"/>
                        <a14:foregroundMark x1="35133" y1="39067" x2="35133" y2="39067"/>
                        <a14:foregroundMark x1="29933" y1="40600" x2="29933" y2="40600"/>
                        <a14:foregroundMark x1="37867" y1="46467" x2="37867" y2="46467"/>
                        <a14:foregroundMark x1="34200" y1="45467" x2="34200" y2="454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71"/>
            <a:ext cx="539552" cy="53955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411760" y="556515"/>
            <a:ext cx="475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«Магия музейной свадьбы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1378" y="1059582"/>
            <a:ext cx="6136595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Торжественные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государственные церемонии бракосочетания проходят в музейных пространствах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Ленобласти (совместный проект с Музейным агентством)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Проект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дает возможность познакомиться с историей нашего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региона,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а также развивает свадебный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туризм</a:t>
            </a:r>
            <a:endParaRPr lang="ru-RU" sz="1100" dirty="0">
              <a:ea typeface="Calibri"/>
              <a:cs typeface="Times New Roman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85" b="6937"/>
          <a:stretch/>
        </p:blipFill>
        <p:spPr bwMode="auto">
          <a:xfrm>
            <a:off x="6300192" y="1503960"/>
            <a:ext cx="2573278" cy="347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17"/>
          <a:stretch/>
        </p:blipFill>
        <p:spPr bwMode="auto">
          <a:xfrm>
            <a:off x="480993" y="2595769"/>
            <a:ext cx="3326959" cy="2365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476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3350">
              <a:srgbClr val="022C22"/>
            </a:gs>
            <a:gs pos="0">
              <a:schemeClr val="accent6">
                <a:lumMod val="40000"/>
                <a:lumOff val="60000"/>
              </a:schemeClr>
            </a:gs>
            <a:gs pos="50000">
              <a:srgbClr val="034334"/>
            </a:gs>
            <a:gs pos="100000">
              <a:srgbClr val="046850"/>
            </a:gs>
          </a:gsLst>
          <a:lin ang="5400000" scaled="0"/>
        </a:gra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41968</TotalTime>
  <Words>440</Words>
  <Application>Microsoft Office PowerPoint</Application>
  <PresentationFormat>Экран (16:9)</PresentationFormat>
  <Paragraphs>68</Paragraphs>
  <Slides>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Дмитриевна Суворкова</dc:creator>
  <cp:lastModifiedBy>Инна Алексеевна Кузнецова</cp:lastModifiedBy>
  <cp:revision>483</cp:revision>
  <dcterms:created xsi:type="dcterms:W3CDTF">2021-12-08T08:47:43Z</dcterms:created>
  <dcterms:modified xsi:type="dcterms:W3CDTF">2026-08-05T13:27:55Z</dcterms:modified>
</cp:coreProperties>
</file>